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4" r:id="rId14"/>
    <p:sldId id="275" r:id="rId15"/>
    <p:sldId id="279" r:id="rId16"/>
    <p:sldId id="277" r:id="rId17"/>
    <p:sldId id="272" r:id="rId18"/>
    <p:sldId id="281" r:id="rId19"/>
    <p:sldId id="280" r:id="rId20"/>
    <p:sldId id="268" r:id="rId21"/>
    <p:sldId id="269" r:id="rId22"/>
    <p:sldId id="270" r:id="rId23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h5wCWZzNiKnImE+oOdGwDvEfCe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294"/>
    <a:srgbClr val="F5F5F5"/>
    <a:srgbClr val="F9F9F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c6fdb4bd0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0c6fdb4bd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f45852b9e_0_1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0f45852b9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326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152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158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318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888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736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196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41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f45852b9e_0_3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0f45852b9e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f45852b9e_0_3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10f45852b9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f45852b9e_0_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10f45852b9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f45852b9e_0_38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10f45852b9e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741" y="-272320"/>
            <a:ext cx="20043196" cy="1127429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855046" y="1035750"/>
            <a:ext cx="13987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b="1">
                <a:solidFill>
                  <a:srgbClr val="FFFFFF"/>
                </a:solidFill>
              </a:rPr>
              <a:t>지역 특성에 따른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4842565" y="1259848"/>
            <a:ext cx="273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취업해버리조(1조)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52150" y="7495296"/>
            <a:ext cx="807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</a:rPr>
              <a:t>곽예영 · 남예지 </a:t>
            </a:r>
            <a:r>
              <a:rPr lang="en-US" sz="3000" b="1">
                <a:solidFill>
                  <a:schemeClr val="lt1"/>
                </a:solidFill>
              </a:rPr>
              <a:t>· 윤진우 · 이다빈 · 최재형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55048" y="2170100"/>
            <a:ext cx="13987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b="1">
                <a:solidFill>
                  <a:srgbClr val="FFFFFF"/>
                </a:solidFill>
              </a:rPr>
              <a:t>범죄율과 범죄율 감소 방안</a:t>
            </a:r>
            <a:endParaRPr sz="7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55297" y="8191677"/>
            <a:ext cx="80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</a:rPr>
              <a:t>프로젝트 기반 AI빅데이터 융합인재 양성 과정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c6fdb4bd0_0_8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0c6fdb4bd0_0_8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 - 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0c6fdb4bd0_0_8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g10c6fdb4bd0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902" y="2600536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9" name="Google Shape;439;g10c6fdb4bd0_0_8"/>
          <p:cNvSpPr txBox="1"/>
          <p:nvPr/>
        </p:nvSpPr>
        <p:spPr>
          <a:xfrm>
            <a:off x="1095273" y="2863663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이다빈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f45852b9e_0_113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10f45852b9e_0_113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 - Backend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10f45852b9e_0_113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g10f45852b9e_0_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902" y="2600536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8" name="Google Shape;448;g10f45852b9e_0_113"/>
          <p:cNvSpPr txBox="1"/>
          <p:nvPr/>
        </p:nvSpPr>
        <p:spPr>
          <a:xfrm>
            <a:off x="1095273" y="2863663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윤진우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0f45852b9e_0_395"/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홈 로고 바꾸기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11C0EF-1445-4D4A-8DA2-54ABF90E5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09" y="2300641"/>
            <a:ext cx="15974090" cy="770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3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0f45852b9e_0_395"/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홈 로고 바꾸기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0036E4-E8A2-464E-83DB-E3FFE750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7" y="2300641"/>
            <a:ext cx="16790782" cy="76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63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888888"/>
                </a:solidFill>
              </a:rPr>
              <a:t>프로젝트</a:t>
            </a:r>
            <a:r>
              <a:rPr lang="en-US" sz="1500" b="1" dirty="0">
                <a:solidFill>
                  <a:srgbClr val="888888"/>
                </a:solidFill>
              </a:rPr>
              <a:t> </a:t>
            </a:r>
            <a:r>
              <a:rPr lang="en-US" sz="1500" b="1" dirty="0" err="1">
                <a:solidFill>
                  <a:srgbClr val="888888"/>
                </a:solidFill>
              </a:rPr>
              <a:t>절차</a:t>
            </a:r>
            <a:r>
              <a:rPr lang="en-US" sz="1500" b="1" dirty="0">
                <a:solidFill>
                  <a:srgbClr val="888888"/>
                </a:solidFill>
              </a:rPr>
              <a:t> - </a:t>
            </a:r>
            <a:r>
              <a:rPr lang="en-US" sz="1500" b="1" dirty="0" err="1">
                <a:solidFill>
                  <a:srgbClr val="888888"/>
                </a:solidFill>
              </a:rPr>
              <a:t>수행</a:t>
            </a:r>
            <a:r>
              <a:rPr lang="en-US" sz="1500" b="1" dirty="0">
                <a:solidFill>
                  <a:srgbClr val="888888"/>
                </a:solidFill>
              </a:rPr>
              <a:t> </a:t>
            </a:r>
            <a:r>
              <a:rPr lang="en-US" sz="1500" b="1" dirty="0" err="1">
                <a:solidFill>
                  <a:srgbClr val="888888"/>
                </a:solidFill>
              </a:rPr>
              <a:t>방법</a:t>
            </a:r>
            <a:endParaRPr sz="18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4;g10f45852b9e_0_395">
            <a:extLst>
              <a:ext uri="{FF2B5EF4-FFF2-40B4-BE49-F238E27FC236}">
                <a16:creationId xmlns:a16="http://schemas.microsoft.com/office/drawing/2014/main" id="{77A78BA5-FC10-4469-A0C8-3E0C51B10AD9}"/>
              </a:ext>
            </a:extLst>
          </p:cNvPr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재범률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F7116B-6330-4EA9-AFE7-6CE34DCF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33" y="2300640"/>
            <a:ext cx="16394038" cy="750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20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4;g10f45852b9e_0_395">
            <a:extLst>
              <a:ext uri="{FF2B5EF4-FFF2-40B4-BE49-F238E27FC236}">
                <a16:creationId xmlns:a16="http://schemas.microsoft.com/office/drawing/2014/main" id="{77A78BA5-FC10-4469-A0C8-3E0C51B10AD9}"/>
              </a:ext>
            </a:extLst>
          </p:cNvPr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재범률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5171B6-ABAA-4B2E-B38B-516E34E8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69" y="2070608"/>
            <a:ext cx="15945062" cy="80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1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4;g10f45852b9e_0_395">
            <a:extLst>
              <a:ext uri="{FF2B5EF4-FFF2-40B4-BE49-F238E27FC236}">
                <a16:creationId xmlns:a16="http://schemas.microsoft.com/office/drawing/2014/main" id="{77A78BA5-FC10-4469-A0C8-3E0C51B10AD9}"/>
              </a:ext>
            </a:extLst>
          </p:cNvPr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구별 </a:t>
            </a:r>
            <a:r>
              <a:rPr lang="ko-KR" altLang="en-US" sz="3600" b="1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범죄율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altLang="ko-KR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CCTV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현황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237F27-6BB6-4387-8622-E58FB420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61" y="2300641"/>
            <a:ext cx="16773718" cy="7500816"/>
          </a:xfrm>
          <a:prstGeom prst="rect">
            <a:avLst/>
          </a:prstGeom>
          <a:solidFill>
            <a:srgbClr val="F9F9F9"/>
          </a:solidFill>
        </p:spPr>
      </p:pic>
    </p:spTree>
    <p:extLst>
      <p:ext uri="{BB962C8B-B14F-4D97-AF65-F5344CB8AC3E}">
        <p14:creationId xmlns:p14="http://schemas.microsoft.com/office/powerpoint/2010/main" val="176159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0f45852b9e_0_3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 - 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47C2D-F7D9-49D3-9303-40AD418D74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1" r="16522"/>
          <a:stretch/>
        </p:blipFill>
        <p:spPr>
          <a:xfrm>
            <a:off x="615616" y="2600255"/>
            <a:ext cx="5836228" cy="53246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BA329C-EEC0-4985-A260-EDCAB9501EBE}"/>
              </a:ext>
            </a:extLst>
          </p:cNvPr>
          <p:cNvSpPr txBox="1"/>
          <p:nvPr/>
        </p:nvSpPr>
        <p:spPr>
          <a:xfrm>
            <a:off x="1468364" y="6675564"/>
            <a:ext cx="4678680" cy="1077218"/>
          </a:xfrm>
          <a:prstGeom prst="rect">
            <a:avLst/>
          </a:prstGeom>
          <a:solidFill>
            <a:srgbClr val="F5F5F5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ppt</a:t>
            </a:r>
            <a:r>
              <a:rPr lang="ko-KR" altLang="en-US" sz="3200" dirty="0"/>
              <a:t>를 활용해</a:t>
            </a:r>
            <a:endParaRPr lang="en-US" altLang="ko-KR" sz="3200" dirty="0"/>
          </a:p>
          <a:p>
            <a:pPr algn="ctr"/>
            <a:r>
              <a:rPr lang="ko-KR" altLang="en-US" sz="3200" dirty="0"/>
              <a:t>아이콘 제작</a:t>
            </a:r>
            <a:endParaRPr lang="en-US" altLang="ko-KR" sz="32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12D18C-0976-4421-ACED-E451AFB891BD}"/>
              </a:ext>
            </a:extLst>
          </p:cNvPr>
          <p:cNvGrpSpPr/>
          <p:nvPr/>
        </p:nvGrpSpPr>
        <p:grpSpPr>
          <a:xfrm>
            <a:off x="7263105" y="2359951"/>
            <a:ext cx="10714525" cy="6301971"/>
            <a:chOff x="2502306" y="2446220"/>
            <a:chExt cx="11953875" cy="678602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D274077-238A-4D79-A0C7-1F98CFFB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2306" y="2545695"/>
              <a:ext cx="11953875" cy="6686550"/>
            </a:xfrm>
            <a:prstGeom prst="rect">
              <a:avLst/>
            </a:prstGeom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99C6FF8-FE99-4FDB-8FFD-0E29756F6F97}"/>
                </a:ext>
              </a:extLst>
            </p:cNvPr>
            <p:cNvGrpSpPr/>
            <p:nvPr/>
          </p:nvGrpSpPr>
          <p:grpSpPr>
            <a:xfrm>
              <a:off x="2931707" y="2446220"/>
              <a:ext cx="1828800" cy="5569077"/>
              <a:chOff x="2931707" y="2446220"/>
              <a:chExt cx="1828800" cy="5569077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5ED20ADC-76C4-452F-A77C-6B24984FFAA8}"/>
                  </a:ext>
                </a:extLst>
              </p:cNvPr>
              <p:cNvSpPr/>
              <p:nvPr/>
            </p:nvSpPr>
            <p:spPr>
              <a:xfrm>
                <a:off x="2931707" y="2446220"/>
                <a:ext cx="1828800" cy="394680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FD0E70C-C258-4B1B-8101-3C903F974F4B}"/>
                  </a:ext>
                </a:extLst>
              </p:cNvPr>
              <p:cNvSpPr/>
              <p:nvPr/>
            </p:nvSpPr>
            <p:spPr>
              <a:xfrm>
                <a:off x="2986561" y="7616307"/>
                <a:ext cx="1759658" cy="398990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42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0f45852b9e_0_3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 - 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BBF723-96BD-472E-BF0C-F6696788531C}"/>
              </a:ext>
            </a:extLst>
          </p:cNvPr>
          <p:cNvGrpSpPr/>
          <p:nvPr/>
        </p:nvGrpSpPr>
        <p:grpSpPr>
          <a:xfrm>
            <a:off x="100014" y="2957513"/>
            <a:ext cx="7543800" cy="5791196"/>
            <a:chOff x="100014" y="2957513"/>
            <a:chExt cx="7543800" cy="57911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84565F9-49B5-4388-ADA5-7C2D97C89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15" y="2980877"/>
              <a:ext cx="7500935" cy="42173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E252D2-8BF1-4EBF-8E6C-6FFADA22DC9E}"/>
                </a:ext>
              </a:extLst>
            </p:cNvPr>
            <p:cNvSpPr txBox="1"/>
            <p:nvPr/>
          </p:nvSpPr>
          <p:spPr>
            <a:xfrm>
              <a:off x="2000707" y="7671491"/>
              <a:ext cx="3450900" cy="1077218"/>
            </a:xfrm>
            <a:prstGeom prst="rect">
              <a:avLst/>
            </a:prstGeom>
            <a:noFill/>
            <a:ln w="698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Excel</a:t>
              </a:r>
              <a:r>
                <a:rPr lang="ko-KR" altLang="en-US" sz="3200" dirty="0"/>
                <a:t> </a:t>
              </a:r>
              <a:endParaRPr lang="en-US" altLang="ko-KR" sz="3200" dirty="0"/>
            </a:p>
            <a:p>
              <a:pPr algn="ctr"/>
              <a:r>
                <a:rPr lang="ko-KR" altLang="en-US" sz="3200" dirty="0"/>
                <a:t>점수 산정</a:t>
              </a:r>
            </a:p>
          </p:txBody>
        </p:sp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69CA35DF-6E10-4D2C-B6FA-BC635511AAF8}"/>
                </a:ext>
              </a:extLst>
            </p:cNvPr>
            <p:cNvSpPr/>
            <p:nvPr/>
          </p:nvSpPr>
          <p:spPr>
            <a:xfrm>
              <a:off x="100014" y="2957513"/>
              <a:ext cx="7543800" cy="4286250"/>
            </a:xfrm>
            <a:prstGeom prst="frame">
              <a:avLst>
                <a:gd name="adj1" fmla="val 558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DCD632DA-C056-4706-A17F-08E282CCD001}"/>
                </a:ext>
              </a:extLst>
            </p:cNvPr>
            <p:cNvSpPr/>
            <p:nvPr/>
          </p:nvSpPr>
          <p:spPr>
            <a:xfrm>
              <a:off x="6958011" y="3004640"/>
              <a:ext cx="642939" cy="4217341"/>
            </a:xfrm>
            <a:prstGeom prst="frame">
              <a:avLst>
                <a:gd name="adj1" fmla="val 4490"/>
              </a:avLst>
            </a:prstGeom>
            <a:solidFill>
              <a:srgbClr val="FD9294"/>
            </a:solidFill>
            <a:ln>
              <a:solidFill>
                <a:srgbClr val="FD92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1564E9-B1B2-44C9-B243-258DCD4CF07E}"/>
              </a:ext>
            </a:extLst>
          </p:cNvPr>
          <p:cNvGrpSpPr/>
          <p:nvPr/>
        </p:nvGrpSpPr>
        <p:grpSpPr>
          <a:xfrm>
            <a:off x="8007519" y="1033598"/>
            <a:ext cx="9904732" cy="4618625"/>
            <a:chOff x="8007519" y="1033598"/>
            <a:chExt cx="9904732" cy="4618625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6A373248-1628-4361-BE61-7A0F78A14C25}"/>
                </a:ext>
              </a:extLst>
            </p:cNvPr>
            <p:cNvSpPr/>
            <p:nvPr/>
          </p:nvSpPr>
          <p:spPr>
            <a:xfrm rot="20104358">
              <a:off x="8007519" y="2655069"/>
              <a:ext cx="702383" cy="604889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794AF2-1069-48B5-B74B-3B587FD084B7}"/>
                </a:ext>
              </a:extLst>
            </p:cNvPr>
            <p:cNvSpPr txBox="1"/>
            <p:nvPr/>
          </p:nvSpPr>
          <p:spPr>
            <a:xfrm>
              <a:off x="10857393" y="5067448"/>
              <a:ext cx="5486400" cy="584775"/>
            </a:xfrm>
            <a:prstGeom prst="rect">
              <a:avLst/>
            </a:prstGeom>
            <a:noFill/>
            <a:ln w="69850">
              <a:solidFill>
                <a:srgbClr val="92D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Table</a:t>
              </a:r>
              <a:r>
                <a:rPr lang="ko-KR" altLang="en-US" sz="3200" dirty="0"/>
                <a:t>태그 활용하여</a:t>
              </a:r>
              <a:r>
                <a:rPr lang="en-US" altLang="ko-KR" sz="3200" dirty="0"/>
                <a:t> </a:t>
              </a:r>
              <a:r>
                <a:rPr lang="ko-KR" altLang="en-US" sz="3200" dirty="0"/>
                <a:t>시각화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BB3256-574B-471C-BC27-9BC28D2AA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4657" y="1033598"/>
              <a:ext cx="9107594" cy="3933825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F9F4AA-6B46-41B0-B837-7D82F0406C57}"/>
              </a:ext>
            </a:extLst>
          </p:cNvPr>
          <p:cNvGrpSpPr/>
          <p:nvPr/>
        </p:nvGrpSpPr>
        <p:grpSpPr>
          <a:xfrm>
            <a:off x="7850574" y="5977268"/>
            <a:ext cx="10061677" cy="3608133"/>
            <a:chOff x="7850574" y="5977268"/>
            <a:chExt cx="10061677" cy="3608133"/>
          </a:xfrm>
        </p:grpSpPr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2E71E4AC-825C-44F1-975B-0E7944F95D5D}"/>
                </a:ext>
              </a:extLst>
            </p:cNvPr>
            <p:cNvSpPr/>
            <p:nvPr/>
          </p:nvSpPr>
          <p:spPr>
            <a:xfrm rot="1591350">
              <a:off x="7850574" y="5977268"/>
              <a:ext cx="702383" cy="604889"/>
            </a:xfrm>
            <a:prstGeom prst="rightArrow">
              <a:avLst/>
            </a:prstGeom>
            <a:solidFill>
              <a:srgbClr val="FD9294"/>
            </a:solidFill>
            <a:ln>
              <a:solidFill>
                <a:srgbClr val="FD92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277BB6-EF5A-4437-81F0-FE72CD568790}"/>
                </a:ext>
              </a:extLst>
            </p:cNvPr>
            <p:cNvSpPr txBox="1"/>
            <p:nvPr/>
          </p:nvSpPr>
          <p:spPr>
            <a:xfrm>
              <a:off x="10857393" y="9000626"/>
              <a:ext cx="5486400" cy="584775"/>
            </a:xfrm>
            <a:prstGeom prst="rect">
              <a:avLst/>
            </a:prstGeom>
            <a:noFill/>
            <a:ln w="69850">
              <a:solidFill>
                <a:srgbClr val="FD929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Chart.js</a:t>
              </a:r>
              <a:r>
                <a:rPr lang="ko-KR" altLang="en-US" sz="3200" dirty="0"/>
                <a:t> 활용하여</a:t>
              </a:r>
              <a:r>
                <a:rPr lang="en-US" altLang="ko-KR" sz="3200" dirty="0"/>
                <a:t> </a:t>
              </a:r>
              <a:r>
                <a:rPr lang="ko-KR" altLang="en-US" sz="3200" dirty="0"/>
                <a:t>시각화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7C1149-C932-4272-B15F-AC4DCE3F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1559" y="7119832"/>
              <a:ext cx="961069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0685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E7FD911-5A72-42BA-9189-0FA79845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800" y="1913451"/>
            <a:ext cx="9150539" cy="8006722"/>
          </a:xfrm>
          <a:prstGeom prst="rect">
            <a:avLst/>
          </a:prstGeom>
        </p:spPr>
      </p:pic>
      <p:sp>
        <p:nvSpPr>
          <p:cNvPr id="453" name="Google Shape;45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0f45852b9e_0_3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 - 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8D6F7374-2B96-43C8-9295-816DA8C29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1" y="4085038"/>
            <a:ext cx="6937171" cy="1724091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FE2E5A05-14BD-47CC-9F64-906AF1E282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553"/>
          <a:stretch/>
        </p:blipFill>
        <p:spPr>
          <a:xfrm>
            <a:off x="240661" y="5762390"/>
            <a:ext cx="7539811" cy="1828132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CD6F8812-6D21-443E-B6F0-B2D540EF7AAB}"/>
              </a:ext>
            </a:extLst>
          </p:cNvPr>
          <p:cNvSpPr/>
          <p:nvPr/>
        </p:nvSpPr>
        <p:spPr>
          <a:xfrm>
            <a:off x="4822957" y="5809129"/>
            <a:ext cx="628650" cy="287116"/>
          </a:xfrm>
          <a:prstGeom prst="fram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Google Shape;422;g10f45852b9e_0_389">
            <a:extLst>
              <a:ext uri="{FF2B5EF4-FFF2-40B4-BE49-F238E27FC236}">
                <a16:creationId xmlns:a16="http://schemas.microsoft.com/office/drawing/2014/main" id="{9054D000-BEC5-4A24-9678-EBB646D37F87}"/>
              </a:ext>
            </a:extLst>
          </p:cNvPr>
          <p:cNvSpPr/>
          <p:nvPr/>
        </p:nvSpPr>
        <p:spPr>
          <a:xfrm>
            <a:off x="7916700" y="5617385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07C6C79-643F-4F5E-B124-0E61F9834037}"/>
              </a:ext>
            </a:extLst>
          </p:cNvPr>
          <p:cNvCxnSpPr>
            <a:cxnSpLocks/>
          </p:cNvCxnSpPr>
          <p:nvPr/>
        </p:nvCxnSpPr>
        <p:spPr>
          <a:xfrm>
            <a:off x="2885123" y="4856797"/>
            <a:ext cx="208692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6BF0D77-C4C9-461B-80C6-65597F512FA7}"/>
              </a:ext>
            </a:extLst>
          </p:cNvPr>
          <p:cNvSpPr txBox="1"/>
          <p:nvPr/>
        </p:nvSpPr>
        <p:spPr>
          <a:xfrm>
            <a:off x="2000707" y="7671491"/>
            <a:ext cx="3450900" cy="1077218"/>
          </a:xfrm>
          <a:prstGeom prst="rect">
            <a:avLst/>
          </a:prstGeom>
          <a:noFill/>
          <a:ln w="698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표 분류를 위해 </a:t>
            </a:r>
            <a:endParaRPr lang="en-US" altLang="ko-KR" sz="3200" dirty="0"/>
          </a:p>
          <a:p>
            <a:pPr algn="ctr"/>
            <a:r>
              <a:rPr lang="en-US" altLang="ko-KR" sz="3200" dirty="0"/>
              <a:t>Data-filter</a:t>
            </a:r>
            <a:r>
              <a:rPr lang="ko-KR" altLang="en-US" sz="3200" dirty="0"/>
              <a:t> 사용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136E56-6808-495B-A82A-A640E5D3F7B8}"/>
              </a:ext>
            </a:extLst>
          </p:cNvPr>
          <p:cNvSpPr txBox="1"/>
          <p:nvPr/>
        </p:nvSpPr>
        <p:spPr>
          <a:xfrm>
            <a:off x="11935736" y="1913451"/>
            <a:ext cx="3450900" cy="584775"/>
          </a:xfrm>
          <a:prstGeom prst="rect">
            <a:avLst/>
          </a:prstGeom>
          <a:noFill/>
          <a:ln w="698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6340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"/>
          <p:cNvGrpSpPr/>
          <p:nvPr/>
        </p:nvGrpSpPr>
        <p:grpSpPr>
          <a:xfrm>
            <a:off x="7782791" y="2361852"/>
            <a:ext cx="6970981" cy="7884444"/>
            <a:chOff x="12079838" y="2361852"/>
            <a:chExt cx="6970981" cy="7884444"/>
          </a:xfrm>
        </p:grpSpPr>
        <p:pic>
          <p:nvPicPr>
            <p:cNvPr id="95" name="Google Shape;95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79838" y="2361852"/>
              <a:ext cx="6970981" cy="7884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2583" y="4198905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1062" y="8838607"/>
            <a:ext cx="18587839" cy="19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39519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5928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961905" y="683645"/>
            <a:ext cx="5643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>
                <a:solidFill>
                  <a:srgbClr val="0060CD"/>
                </a:solidFill>
              </a:rPr>
              <a:t>Contents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013923" y="1899801"/>
            <a:ext cx="1094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지역 특성에 따른 범죄율과 범죄율 감소 방안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-780840" y="2313258"/>
            <a:ext cx="6970980" cy="7884443"/>
            <a:chOff x="-780840" y="2313258"/>
            <a:chExt cx="6970980" cy="7884443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80840" y="2313258"/>
              <a:ext cx="6970980" cy="788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1905" y="4150311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"/>
          <p:cNvSpPr txBox="1"/>
          <p:nvPr/>
        </p:nvSpPr>
        <p:spPr>
          <a:xfrm>
            <a:off x="1177473" y="4760331"/>
            <a:ext cx="1409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000000"/>
                </a:solidFill>
              </a:rPr>
              <a:t>01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412446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프로젝트 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412446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선정 배경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412446" y="6890662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프로젝트 목표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3490929" y="2361852"/>
            <a:ext cx="6970980" cy="7884443"/>
            <a:chOff x="3490929" y="2361852"/>
            <a:chExt cx="6970980" cy="7884443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90929" y="2361852"/>
              <a:ext cx="6970980" cy="788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33674" y="4198905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2"/>
          <p:cNvSpPr txBox="1"/>
          <p:nvPr/>
        </p:nvSpPr>
        <p:spPr>
          <a:xfrm>
            <a:off x="5500128" y="4760332"/>
            <a:ext cx="13155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000000"/>
                </a:solidFill>
              </a:rPr>
              <a:t>02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5719389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팀 구성 및 역할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5719389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팀 구성 및 역할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9801580" y="4760332"/>
            <a:ext cx="1304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chemeClr val="dk1"/>
                </a:solidFill>
              </a:rPr>
              <a:t>03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0018970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프로젝트 절차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0018970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수행 절차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0018970" y="6890662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>
            <a:off x="12079838" y="2361852"/>
            <a:ext cx="6970980" cy="7884443"/>
            <a:chOff x="12079838" y="2361852"/>
            <a:chExt cx="6970980" cy="7884443"/>
          </a:xfrm>
        </p:grpSpPr>
        <p:pic>
          <p:nvPicPr>
            <p:cNvPr id="120" name="Google Shape;12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79838" y="2361852"/>
              <a:ext cx="6970980" cy="788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2583" y="4198905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"/>
          <p:cNvSpPr txBox="1"/>
          <p:nvPr/>
        </p:nvSpPr>
        <p:spPr>
          <a:xfrm>
            <a:off x="14137705" y="4760332"/>
            <a:ext cx="1607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000000"/>
                </a:solidFill>
              </a:rPr>
              <a:t>04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405621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프로젝트 결과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14405621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수행 결과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4405621" y="6890662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자체 평가 의견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취업해버리조(1조)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2337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83110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f45852b9e_0_355"/>
          <p:cNvSpPr txBox="1"/>
          <p:nvPr/>
        </p:nvSpPr>
        <p:spPr>
          <a:xfrm>
            <a:off x="961905" y="865365"/>
            <a:ext cx="6485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04. 프로젝트 결과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10f45852b9e_0_355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결과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10f45852b9e_0_35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결과 - 수행 결과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10f45852b9e_0_355"/>
          <p:cNvSpPr txBox="1"/>
          <p:nvPr/>
        </p:nvSpPr>
        <p:spPr>
          <a:xfrm>
            <a:off x="5778605" y="4481708"/>
            <a:ext cx="6730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</a:rPr>
              <a:t>시 연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g10f45852b9e_0_321"/>
          <p:cNvGrpSpPr/>
          <p:nvPr/>
        </p:nvGrpSpPr>
        <p:grpSpPr>
          <a:xfrm>
            <a:off x="570884" y="1237536"/>
            <a:ext cx="7739048" cy="7735664"/>
            <a:chOff x="570884" y="1237536"/>
            <a:chExt cx="7739048" cy="7735664"/>
          </a:xfrm>
        </p:grpSpPr>
        <p:pic>
          <p:nvPicPr>
            <p:cNvPr id="473" name="Google Shape;473;g10f45852b9e_0_3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0884" y="1237536"/>
              <a:ext cx="7739048" cy="7735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g10f45852b9e_0_3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51930" y="3100168"/>
              <a:ext cx="3869524" cy="38678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5" name="Google Shape;475;g10f45852b9e_0_321"/>
          <p:cNvGrpSpPr/>
          <p:nvPr/>
        </p:nvGrpSpPr>
        <p:grpSpPr>
          <a:xfrm>
            <a:off x="3736164" y="1237536"/>
            <a:ext cx="7739048" cy="7735664"/>
            <a:chOff x="3736164" y="1237536"/>
            <a:chExt cx="7739048" cy="7735664"/>
          </a:xfrm>
        </p:grpSpPr>
        <p:pic>
          <p:nvPicPr>
            <p:cNvPr id="476" name="Google Shape;476;g10f45852b9e_0_3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36164" y="1237536"/>
              <a:ext cx="7739048" cy="7735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g10f45852b9e_0_32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17209" y="3100168"/>
              <a:ext cx="3869524" cy="38678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" name="Google Shape;478;g10f45852b9e_0_321"/>
          <p:cNvGrpSpPr/>
          <p:nvPr/>
        </p:nvGrpSpPr>
        <p:grpSpPr>
          <a:xfrm>
            <a:off x="6901443" y="1237536"/>
            <a:ext cx="7739048" cy="7735664"/>
            <a:chOff x="6901443" y="1237536"/>
            <a:chExt cx="7739048" cy="7735664"/>
          </a:xfrm>
        </p:grpSpPr>
        <p:pic>
          <p:nvPicPr>
            <p:cNvPr id="479" name="Google Shape;479;g10f45852b9e_0_32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01443" y="1237536"/>
              <a:ext cx="7739048" cy="7735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g10f45852b9e_0_32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782489" y="3100168"/>
              <a:ext cx="3869524" cy="38678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g10f45852b9e_0_321"/>
          <p:cNvGrpSpPr/>
          <p:nvPr/>
        </p:nvGrpSpPr>
        <p:grpSpPr>
          <a:xfrm>
            <a:off x="10066723" y="1237536"/>
            <a:ext cx="7739048" cy="7735664"/>
            <a:chOff x="10066723" y="1237536"/>
            <a:chExt cx="7739048" cy="7735664"/>
          </a:xfrm>
        </p:grpSpPr>
        <p:pic>
          <p:nvPicPr>
            <p:cNvPr id="482" name="Google Shape;482;g10f45852b9e_0_32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0066723" y="1237536"/>
              <a:ext cx="7739048" cy="7735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g10f45852b9e_0_3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947768" y="3100168"/>
              <a:ext cx="3869524" cy="38678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g10f45852b9e_0_321"/>
          <p:cNvSpPr txBox="1"/>
          <p:nvPr/>
        </p:nvSpPr>
        <p:spPr>
          <a:xfrm>
            <a:off x="961905" y="865365"/>
            <a:ext cx="6485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04. 프로젝트 결과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g10f45852b9e_0_3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4270370" y="7413913"/>
            <a:ext cx="232644" cy="41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0f45852b9e_0_3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7435650" y="7413913"/>
            <a:ext cx="232644" cy="41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0f45852b9e_0_3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0600929" y="7413913"/>
            <a:ext cx="232644" cy="413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0f45852b9e_0_32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400000">
            <a:off x="13766209" y="7413913"/>
            <a:ext cx="232644" cy="41330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0f45852b9e_0_321"/>
          <p:cNvSpPr txBox="1"/>
          <p:nvPr/>
        </p:nvSpPr>
        <p:spPr>
          <a:xfrm>
            <a:off x="2870914" y="4438103"/>
            <a:ext cx="30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Customer Trust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0f45852b9e_0_321"/>
          <p:cNvSpPr txBox="1"/>
          <p:nvPr/>
        </p:nvSpPr>
        <p:spPr>
          <a:xfrm>
            <a:off x="3223293" y="4913919"/>
            <a:ext cx="232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여기에 내용을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넣어주세요.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0f45852b9e_0_321"/>
          <p:cNvSpPr txBox="1"/>
          <p:nvPr/>
        </p:nvSpPr>
        <p:spPr>
          <a:xfrm>
            <a:off x="6572284" y="4438105"/>
            <a:ext cx="195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 value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0f45852b9e_0_321"/>
          <p:cNvSpPr txBox="1"/>
          <p:nvPr/>
        </p:nvSpPr>
        <p:spPr>
          <a:xfrm>
            <a:off x="10049172" y="4438105"/>
            <a:ext cx="13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Trendy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0f45852b9e_0_321"/>
          <p:cNvSpPr txBox="1"/>
          <p:nvPr/>
        </p:nvSpPr>
        <p:spPr>
          <a:xfrm>
            <a:off x="12366752" y="4438105"/>
            <a:ext cx="30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10f45852b9e_0_321"/>
          <p:cNvSpPr txBox="1"/>
          <p:nvPr/>
        </p:nvSpPr>
        <p:spPr>
          <a:xfrm>
            <a:off x="2461394" y="8130591"/>
            <a:ext cx="385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내용을 넣어주세요.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여기에 결과를 적어주세요.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폰트의 크기는 18입니다.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10f45852b9e_0_321"/>
          <p:cNvSpPr txBox="1"/>
          <p:nvPr/>
        </p:nvSpPr>
        <p:spPr>
          <a:xfrm>
            <a:off x="5598102" y="8274397"/>
            <a:ext cx="390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내용을 넣어주세요.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여기에 목표를적어주세요.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10f45852b9e_0_321"/>
          <p:cNvSpPr txBox="1"/>
          <p:nvPr/>
        </p:nvSpPr>
        <p:spPr>
          <a:xfrm>
            <a:off x="8819782" y="8274397"/>
            <a:ext cx="379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내용을 넣어주세요. 여기에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결과를 적어주세요.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10f45852b9e_0_321"/>
          <p:cNvSpPr txBox="1"/>
          <p:nvPr/>
        </p:nvSpPr>
        <p:spPr>
          <a:xfrm>
            <a:off x="11922828" y="8130591"/>
            <a:ext cx="391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내용을 넣어주세요.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여기에 결과를 적어주세요.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폰트의 크기는 18입니다.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10f45852b9e_0_321"/>
          <p:cNvSpPr txBox="1"/>
          <p:nvPr/>
        </p:nvSpPr>
        <p:spPr>
          <a:xfrm>
            <a:off x="6388572" y="4913919"/>
            <a:ext cx="232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여기에 내용을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넣어주세요.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10f45852b9e_0_321"/>
          <p:cNvSpPr txBox="1"/>
          <p:nvPr/>
        </p:nvSpPr>
        <p:spPr>
          <a:xfrm>
            <a:off x="9553852" y="4913919"/>
            <a:ext cx="232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여기에 내용을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넣어주세요.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10f45852b9e_0_321"/>
          <p:cNvSpPr txBox="1"/>
          <p:nvPr/>
        </p:nvSpPr>
        <p:spPr>
          <a:xfrm>
            <a:off x="12719131" y="4913919"/>
            <a:ext cx="232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여기에 내용을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넣어주세요.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10f45852b9e_0_321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자체 평가 의견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10f45852b9e_0_321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결과 - 자체 평가 의견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B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741" y="-272320"/>
            <a:ext cx="20043194" cy="1127429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"/>
          <p:cNvSpPr txBox="1"/>
          <p:nvPr/>
        </p:nvSpPr>
        <p:spPr>
          <a:xfrm>
            <a:off x="2608569" y="3587018"/>
            <a:ext cx="13114644" cy="17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9"/>
          <p:cNvSpPr txBox="1"/>
          <p:nvPr/>
        </p:nvSpPr>
        <p:spPr>
          <a:xfrm>
            <a:off x="7066912" y="3312740"/>
            <a:ext cx="4179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취업해버리조(1조)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8"/>
          <p:cNvGrpSpPr/>
          <p:nvPr/>
        </p:nvGrpSpPr>
        <p:grpSpPr>
          <a:xfrm>
            <a:off x="7522215" y="1109605"/>
            <a:ext cx="13094190" cy="6086949"/>
            <a:chOff x="7522215" y="1109605"/>
            <a:chExt cx="13094190" cy="6086949"/>
          </a:xfrm>
        </p:grpSpPr>
        <p:pic>
          <p:nvPicPr>
            <p:cNvPr id="134" name="Google Shape;134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1025835" y="-2394015"/>
              <a:ext cx="6086949" cy="1309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12547572" y="762475"/>
              <a:ext cx="3043474" cy="65470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8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01. 프로젝트 개요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선정 배경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6600" y="3146984"/>
            <a:ext cx="304340" cy="3043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7301283" y="3155181"/>
            <a:ext cx="1239919" cy="43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2026년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52316" y="3146984"/>
            <a:ext cx="304340" cy="30434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/>
          <p:nvPr/>
        </p:nvSpPr>
        <p:spPr>
          <a:xfrm>
            <a:off x="8652320" y="3155182"/>
            <a:ext cx="1145968" cy="43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2029년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10425784" y="2694964"/>
            <a:ext cx="3322465" cy="44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2026 Ability level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15733824" y="2723104"/>
            <a:ext cx="1609772" cy="32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level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862041" y="2776917"/>
            <a:ext cx="157044" cy="15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13956190" y="5756250"/>
            <a:ext cx="226238" cy="50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"/>
          <p:cNvSpPr txBox="1"/>
          <p:nvPr/>
        </p:nvSpPr>
        <p:spPr>
          <a:xfrm>
            <a:off x="15733824" y="3022250"/>
            <a:ext cx="1609772" cy="32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level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862041" y="3076063"/>
            <a:ext cx="157044" cy="15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829485" y="3421216"/>
            <a:ext cx="1886743" cy="18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422392" y="3421216"/>
            <a:ext cx="1886743" cy="18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741604" y="5007117"/>
            <a:ext cx="220793" cy="22079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11882556" y="3588010"/>
            <a:ext cx="1876842" cy="1120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14434916" y="3588010"/>
            <a:ext cx="1876842" cy="1120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084966" y="4949548"/>
            <a:ext cx="220793" cy="220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8"/>
          <p:cNvGrpSpPr/>
          <p:nvPr/>
        </p:nvGrpSpPr>
        <p:grpSpPr>
          <a:xfrm>
            <a:off x="7522215" y="4906361"/>
            <a:ext cx="13094190" cy="6086949"/>
            <a:chOff x="7522215" y="4906360"/>
            <a:chExt cx="13094190" cy="6086949"/>
          </a:xfrm>
        </p:grpSpPr>
        <p:pic>
          <p:nvPicPr>
            <p:cNvPr id="155" name="Google Shape;155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1025835" y="1402740"/>
              <a:ext cx="6086949" cy="13094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rot="-5400000">
              <a:off x="12547572" y="4559231"/>
              <a:ext cx="3043474" cy="65470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" name="Google Shape;157;p8"/>
          <p:cNvSpPr txBox="1"/>
          <p:nvPr/>
        </p:nvSpPr>
        <p:spPr>
          <a:xfrm>
            <a:off x="10425780" y="6491724"/>
            <a:ext cx="3322465" cy="46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2029 Ability level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15733824" y="6519859"/>
            <a:ext cx="1609772" cy="32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level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5862041" y="6573672"/>
            <a:ext cx="157044" cy="1570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/>
          <p:nvPr/>
        </p:nvSpPr>
        <p:spPr>
          <a:xfrm>
            <a:off x="15733824" y="6819006"/>
            <a:ext cx="1609772" cy="32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Ability level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862041" y="6872819"/>
            <a:ext cx="157044" cy="15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829485" y="7217971"/>
            <a:ext cx="1886743" cy="18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4422392" y="7217971"/>
            <a:ext cx="1886743" cy="188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6152640" y="8050946"/>
            <a:ext cx="220793" cy="2207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11882526" y="7414106"/>
            <a:ext cx="1876842" cy="109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14658599" y="7410545"/>
            <a:ext cx="1458120" cy="110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73</a:t>
            </a: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269528" y="8721294"/>
            <a:ext cx="220793" cy="2207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개요 - 선정 배경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61905" y="3580801"/>
            <a:ext cx="8645388" cy="57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1862881" y="6501248"/>
            <a:ext cx="961800" cy="41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2872674" y="5481730"/>
            <a:ext cx="961800" cy="399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2285F6"/>
                </a:solidFill>
                <a:latin typeface="Arial"/>
                <a:ea typeface="Arial"/>
                <a:cs typeface="Arial"/>
                <a:sym typeface="Arial"/>
              </a:rPr>
              <a:t>62%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4547671" y="6902605"/>
            <a:ext cx="961800" cy="41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 txBox="1"/>
          <p:nvPr/>
        </p:nvSpPr>
        <p:spPr>
          <a:xfrm>
            <a:off x="5552015" y="6197516"/>
            <a:ext cx="961800" cy="41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2285F6"/>
                </a:solidFill>
                <a:latin typeface="Arial"/>
                <a:ea typeface="Arial"/>
                <a:cs typeface="Arial"/>
                <a:sym typeface="Arial"/>
              </a:rPr>
              <a:t>48%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7215738" y="7607943"/>
            <a:ext cx="961800" cy="41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8241738" y="3714895"/>
            <a:ext cx="961800" cy="41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2285F6"/>
                </a:solidFill>
                <a:latin typeface="Arial"/>
                <a:ea typeface="Arial"/>
                <a:cs typeface="Arial"/>
                <a:sym typeface="Arial"/>
              </a:rPr>
              <a:t>97%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"/>
          <p:cNvSpPr txBox="1"/>
          <p:nvPr/>
        </p:nvSpPr>
        <p:spPr>
          <a:xfrm>
            <a:off x="961905" y="5142857"/>
            <a:ext cx="459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</a:rPr>
              <a:t>제목을 입력해 주세요.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"/>
          <p:cNvSpPr txBox="1"/>
          <p:nvPr/>
        </p:nvSpPr>
        <p:spPr>
          <a:xfrm>
            <a:off x="961905" y="5952562"/>
            <a:ext cx="9242857" cy="215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내용을 입력해주세요. 회사를 소개하는 말을 적어주세요.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폰트는 noto sans regular 입니다. 내용을 입력해 주세요. 회사를 소개하는 말을 적어주세요. 내용을 입력해주세요. 회사를 소개하는 말을 적어주세요. 이 폰트는 에스코어 드림 4 입니다. 회사를 소개하는 말을 적어주세요. 내용을 입력해주세요.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3"/>
          <p:cNvGrpSpPr/>
          <p:nvPr/>
        </p:nvGrpSpPr>
        <p:grpSpPr>
          <a:xfrm>
            <a:off x="2814742" y="-5153814"/>
            <a:ext cx="20419049" cy="20571430"/>
            <a:chOff x="2814742" y="-5153814"/>
            <a:chExt cx="20419049" cy="20571430"/>
          </a:xfrm>
        </p:grpSpPr>
        <p:pic>
          <p:nvPicPr>
            <p:cNvPr id="183" name="Google Shape;183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4742" y="-5153814"/>
              <a:ext cx="20419049" cy="20571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76190" y="0"/>
              <a:ext cx="10209524" cy="102857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3"/>
          <p:cNvSpPr txBox="1"/>
          <p:nvPr/>
        </p:nvSpPr>
        <p:spPr>
          <a:xfrm>
            <a:off x="961905" y="865365"/>
            <a:ext cx="6571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01. 프로젝트 개요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"/>
          <p:cNvSpPr txBox="1"/>
          <p:nvPr/>
        </p:nvSpPr>
        <p:spPr>
          <a:xfrm>
            <a:off x="10987946" y="2484604"/>
            <a:ext cx="4598520" cy="52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제목을 입력해 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10987905" y="3069343"/>
            <a:ext cx="8732366" cy="8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내용을 입력해주세요. 회사를 소개하는 말을 적어주세요.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 폰트는 noto sans regular 입니다.  내용을 입력해 주세요.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10987946" y="4626209"/>
            <a:ext cx="4598520" cy="52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제목을 입력해 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"/>
          <p:cNvSpPr txBox="1"/>
          <p:nvPr/>
        </p:nvSpPr>
        <p:spPr>
          <a:xfrm>
            <a:off x="10987946" y="6831589"/>
            <a:ext cx="4598520" cy="52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제목을 입력해 주세요.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10987905" y="5190476"/>
            <a:ext cx="8732366" cy="85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내용을 입력해주세요. 회사를 소개하는 말을 적어주세요.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 폰트는 noto sans regular 입니다. 내용을 입력해 주세요.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10987905" y="7374429"/>
            <a:ext cx="8732366" cy="85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내용을 입력해주세요. 회사를 소개하는 말을 적어주세요.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 폰트는 noto sans regular 입니다. 내용을 입력해 주세요.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프로젝트 목표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55572" y="2659838"/>
            <a:ext cx="1199568" cy="847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50809" y="4804552"/>
            <a:ext cx="1009095" cy="85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0245" y="6998785"/>
            <a:ext cx="1070221" cy="90176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개요 - 프로젝트 목표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6"/>
          <p:cNvCxnSpPr/>
          <p:nvPr/>
        </p:nvCxnSpPr>
        <p:spPr>
          <a:xfrm>
            <a:off x="12556250" y="4881563"/>
            <a:ext cx="0" cy="39195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6"/>
          <p:cNvCxnSpPr/>
          <p:nvPr/>
        </p:nvCxnSpPr>
        <p:spPr>
          <a:xfrm>
            <a:off x="13253950" y="2809875"/>
            <a:ext cx="0" cy="57516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6"/>
          <p:cNvCxnSpPr/>
          <p:nvPr/>
        </p:nvCxnSpPr>
        <p:spPr>
          <a:xfrm>
            <a:off x="12207400" y="6942725"/>
            <a:ext cx="0" cy="193470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6"/>
          <p:cNvCxnSpPr/>
          <p:nvPr/>
        </p:nvCxnSpPr>
        <p:spPr>
          <a:xfrm>
            <a:off x="12905100" y="3848100"/>
            <a:ext cx="0" cy="48150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6"/>
          <p:cNvCxnSpPr>
            <a:stCxn id="206" idx="3"/>
          </p:cNvCxnSpPr>
          <p:nvPr/>
        </p:nvCxnSpPr>
        <p:spPr>
          <a:xfrm>
            <a:off x="11368786" y="9039832"/>
            <a:ext cx="217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7" name="Google Shape;207;p6"/>
          <p:cNvCxnSpPr>
            <a:stCxn id="208" idx="3"/>
          </p:cNvCxnSpPr>
          <p:nvPr/>
        </p:nvCxnSpPr>
        <p:spPr>
          <a:xfrm rot="10800000" flipH="1">
            <a:off x="11368673" y="6942763"/>
            <a:ext cx="2176200" cy="7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9" name="Google Shape;209;p6"/>
          <p:cNvCxnSpPr/>
          <p:nvPr/>
        </p:nvCxnSpPr>
        <p:spPr>
          <a:xfrm rot="10800000" flipH="1">
            <a:off x="11291900" y="4859825"/>
            <a:ext cx="2253000" cy="27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0" name="Google Shape;210;p6"/>
          <p:cNvCxnSpPr/>
          <p:nvPr/>
        </p:nvCxnSpPr>
        <p:spPr>
          <a:xfrm>
            <a:off x="11344275" y="2793050"/>
            <a:ext cx="22005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11" name="Google Shape;211;p6"/>
          <p:cNvCxnSpPr/>
          <p:nvPr/>
        </p:nvCxnSpPr>
        <p:spPr>
          <a:xfrm rot="10800000">
            <a:off x="11363450" y="3806675"/>
            <a:ext cx="15477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6"/>
          <p:cNvCxnSpPr>
            <a:endCxn id="213" idx="0"/>
          </p:cNvCxnSpPr>
          <p:nvPr/>
        </p:nvCxnSpPr>
        <p:spPr>
          <a:xfrm flipH="1">
            <a:off x="6087942" y="3286020"/>
            <a:ext cx="8100" cy="5217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6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02. 팀 구성 및 역할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팀 구성 및 역할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3354258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7" name="Google Shape;217;p6"/>
          <p:cNvSpPr txBox="1"/>
          <p:nvPr/>
        </p:nvSpPr>
        <p:spPr>
          <a:xfrm>
            <a:off x="9751129" y="3624415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남예지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6486736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8" name="Google Shape;208;p6"/>
          <p:cNvSpPr txBox="1"/>
          <p:nvPr/>
        </p:nvSpPr>
        <p:spPr>
          <a:xfrm>
            <a:off x="9577973" y="6749863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이다빈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6"/>
          <p:cNvGrpSpPr/>
          <p:nvPr/>
        </p:nvGrpSpPr>
        <p:grpSpPr>
          <a:xfrm>
            <a:off x="4895913" y="8503920"/>
            <a:ext cx="2384059" cy="1019631"/>
            <a:chOff x="1326078" y="8503920"/>
            <a:chExt cx="2384059" cy="1019631"/>
          </a:xfrm>
        </p:grpSpPr>
        <p:pic>
          <p:nvPicPr>
            <p:cNvPr id="213" name="Google Shape;213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26078" y="8503920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20" name="Google Shape;220;p6"/>
            <p:cNvSpPr txBox="1"/>
            <p:nvPr/>
          </p:nvSpPr>
          <p:spPr>
            <a:xfrm>
              <a:off x="1373007" y="8790535"/>
              <a:ext cx="2290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기획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6"/>
          <p:cNvGrpSpPr/>
          <p:nvPr/>
        </p:nvGrpSpPr>
        <p:grpSpPr>
          <a:xfrm>
            <a:off x="4895913" y="6429325"/>
            <a:ext cx="2384059" cy="1019631"/>
            <a:chOff x="1329820" y="6429325"/>
            <a:chExt cx="2384059" cy="1019631"/>
          </a:xfrm>
        </p:grpSpPr>
        <p:pic>
          <p:nvPicPr>
            <p:cNvPr id="222" name="Google Shape;22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29820" y="6429325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23" name="Google Shape;223;p6"/>
            <p:cNvSpPr txBox="1"/>
            <p:nvPr/>
          </p:nvSpPr>
          <p:spPr>
            <a:xfrm>
              <a:off x="1376750" y="6715940"/>
              <a:ext cx="2290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데이터 분석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4" name="Google Shape;22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2337548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5" name="Google Shape;225;p6"/>
          <p:cNvSpPr txBox="1"/>
          <p:nvPr/>
        </p:nvSpPr>
        <p:spPr>
          <a:xfrm>
            <a:off x="9751070" y="2589852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곽예영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8561331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" name="Google Shape;206;p6"/>
          <p:cNvSpPr txBox="1"/>
          <p:nvPr/>
        </p:nvSpPr>
        <p:spPr>
          <a:xfrm>
            <a:off x="9577786" y="8839732"/>
            <a:ext cx="179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최재형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6"/>
          <p:cNvGrpSpPr/>
          <p:nvPr/>
        </p:nvGrpSpPr>
        <p:grpSpPr>
          <a:xfrm>
            <a:off x="4895913" y="2280135"/>
            <a:ext cx="2384059" cy="1019631"/>
            <a:chOff x="1314513" y="2280135"/>
            <a:chExt cx="2384059" cy="1019631"/>
          </a:xfrm>
        </p:grpSpPr>
        <p:pic>
          <p:nvPicPr>
            <p:cNvPr id="228" name="Google Shape;228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4513" y="2280135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29" name="Google Shape;229;p6"/>
            <p:cNvSpPr txBox="1"/>
            <p:nvPr/>
          </p:nvSpPr>
          <p:spPr>
            <a:xfrm>
              <a:off x="1641860" y="2566750"/>
              <a:ext cx="1682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Frontend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6"/>
          <p:cNvGrpSpPr/>
          <p:nvPr/>
        </p:nvGrpSpPr>
        <p:grpSpPr>
          <a:xfrm>
            <a:off x="4895913" y="4354730"/>
            <a:ext cx="2384059" cy="1019631"/>
            <a:chOff x="1314513" y="4354730"/>
            <a:chExt cx="2384059" cy="1019631"/>
          </a:xfrm>
        </p:grpSpPr>
        <p:pic>
          <p:nvPicPr>
            <p:cNvPr id="231" name="Google Shape;231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4513" y="4354730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2" name="Google Shape;232;p6"/>
            <p:cNvSpPr txBox="1"/>
            <p:nvPr/>
          </p:nvSpPr>
          <p:spPr>
            <a:xfrm>
              <a:off x="1641860" y="4641345"/>
              <a:ext cx="1682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Backend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4412141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4" name="Google Shape;234;p6"/>
          <p:cNvSpPr txBox="1"/>
          <p:nvPr/>
        </p:nvSpPr>
        <p:spPr>
          <a:xfrm>
            <a:off x="9751129" y="4682298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윤진우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6"/>
          <p:cNvGrpSpPr/>
          <p:nvPr/>
        </p:nvGrpSpPr>
        <p:grpSpPr>
          <a:xfrm>
            <a:off x="13605675" y="8354992"/>
            <a:ext cx="3228184" cy="1360826"/>
            <a:chOff x="10024275" y="8354992"/>
            <a:chExt cx="3228184" cy="1360826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10024275" y="9077611"/>
              <a:ext cx="1681500" cy="638207"/>
              <a:chOff x="9297688" y="8827944"/>
              <a:chExt cx="1681500" cy="638207"/>
            </a:xfrm>
          </p:grpSpPr>
          <p:pic>
            <p:nvPicPr>
              <p:cNvPr id="237" name="Google Shape;237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33" y="882794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38" name="Google Shape;238;p6"/>
              <p:cNvSpPr txBox="1"/>
              <p:nvPr/>
            </p:nvSpPr>
            <p:spPr>
              <a:xfrm>
                <a:off x="9297688" y="8977683"/>
                <a:ext cx="1681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/>
                  <a:t>요구사항 정의</a:t>
                </a:r>
                <a:endParaRPr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11801246" y="8354992"/>
              <a:ext cx="1451213" cy="638207"/>
              <a:chOff x="9397533" y="8109281"/>
              <a:chExt cx="1451213" cy="638207"/>
            </a:xfrm>
          </p:grpSpPr>
          <p:pic>
            <p:nvPicPr>
              <p:cNvPr id="240" name="Google Shape;240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33" y="8109281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41" name="Google Shape;241;p6"/>
              <p:cNvSpPr txBox="1"/>
              <p:nvPr/>
            </p:nvSpPr>
            <p:spPr>
              <a:xfrm>
                <a:off x="9400890" y="8242322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일정 계획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6"/>
            <p:cNvGrpSpPr/>
            <p:nvPr/>
          </p:nvGrpSpPr>
          <p:grpSpPr>
            <a:xfrm>
              <a:off x="10124121" y="8354998"/>
              <a:ext cx="1451213" cy="638207"/>
              <a:chOff x="9397533" y="7412205"/>
              <a:chExt cx="1451213" cy="638207"/>
            </a:xfrm>
          </p:grpSpPr>
          <p:pic>
            <p:nvPicPr>
              <p:cNvPr id="243" name="Google Shape;243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33" y="741220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44" name="Google Shape;244;p6"/>
              <p:cNvSpPr txBox="1"/>
              <p:nvPr/>
            </p:nvSpPr>
            <p:spPr>
              <a:xfrm>
                <a:off x="9400890" y="7546658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주제 선정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5" name="Google Shape;245;p6"/>
            <p:cNvGrpSpPr/>
            <p:nvPr/>
          </p:nvGrpSpPr>
          <p:grpSpPr>
            <a:xfrm>
              <a:off x="11801246" y="9077604"/>
              <a:ext cx="1451213" cy="638207"/>
              <a:chOff x="9397546" y="9546605"/>
              <a:chExt cx="1451213" cy="638207"/>
            </a:xfrm>
          </p:grpSpPr>
          <p:pic>
            <p:nvPicPr>
              <p:cNvPr id="246" name="Google Shape;246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46" y="954660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47" name="Google Shape;247;p6"/>
              <p:cNvSpPr txBox="1"/>
              <p:nvPr/>
            </p:nvSpPr>
            <p:spPr>
              <a:xfrm>
                <a:off x="9400902" y="9681058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보고서 작성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8" name="Google Shape;248;p6"/>
          <p:cNvGrpSpPr/>
          <p:nvPr/>
        </p:nvGrpSpPr>
        <p:grpSpPr>
          <a:xfrm>
            <a:off x="13705533" y="6258704"/>
            <a:ext cx="3258792" cy="1360857"/>
            <a:chOff x="10124133" y="6258705"/>
            <a:chExt cx="3258792" cy="1360857"/>
          </a:xfrm>
        </p:grpSpPr>
        <p:grpSp>
          <p:nvGrpSpPr>
            <p:cNvPr id="249" name="Google Shape;249;p6"/>
            <p:cNvGrpSpPr/>
            <p:nvPr/>
          </p:nvGrpSpPr>
          <p:grpSpPr>
            <a:xfrm>
              <a:off x="10124133" y="6981348"/>
              <a:ext cx="1451213" cy="638207"/>
              <a:chOff x="10944008" y="6014156"/>
              <a:chExt cx="1451213" cy="638207"/>
            </a:xfrm>
          </p:grpSpPr>
          <p:pic>
            <p:nvPicPr>
              <p:cNvPr id="250" name="Google Shape;250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44008" y="6014156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51" name="Google Shape;251;p6"/>
              <p:cNvSpPr txBox="1"/>
              <p:nvPr/>
            </p:nvSpPr>
            <p:spPr>
              <a:xfrm>
                <a:off x="10947365" y="6148610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데이터 분석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6"/>
            <p:cNvGrpSpPr/>
            <p:nvPr/>
          </p:nvGrpSpPr>
          <p:grpSpPr>
            <a:xfrm>
              <a:off x="11801258" y="6258705"/>
              <a:ext cx="1451213" cy="638207"/>
              <a:chOff x="10944008" y="5114518"/>
              <a:chExt cx="1451213" cy="638207"/>
            </a:xfrm>
          </p:grpSpPr>
          <p:pic>
            <p:nvPicPr>
              <p:cNvPr id="253" name="Google Shape;253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44008" y="5114518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54" name="Google Shape;254;p6"/>
              <p:cNvSpPr txBox="1"/>
              <p:nvPr/>
            </p:nvSpPr>
            <p:spPr>
              <a:xfrm>
                <a:off x="10947365" y="5247559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데이터 준비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6"/>
            <p:cNvGrpSpPr/>
            <p:nvPr/>
          </p:nvGrpSpPr>
          <p:grpSpPr>
            <a:xfrm>
              <a:off x="10124133" y="6258711"/>
              <a:ext cx="1451213" cy="638207"/>
              <a:chOff x="10944008" y="4198367"/>
              <a:chExt cx="1451213" cy="638207"/>
            </a:xfrm>
          </p:grpSpPr>
          <p:pic>
            <p:nvPicPr>
              <p:cNvPr id="256" name="Google Shape;256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44008" y="4198367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57" name="Google Shape;257;p6"/>
              <p:cNvSpPr txBox="1"/>
              <p:nvPr/>
            </p:nvSpPr>
            <p:spPr>
              <a:xfrm>
                <a:off x="10947365" y="4332821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데이터 수집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11701425" y="6981355"/>
              <a:ext cx="1681500" cy="638207"/>
              <a:chOff x="10901325" y="6927194"/>
              <a:chExt cx="1681500" cy="638207"/>
            </a:xfrm>
          </p:grpSpPr>
          <p:pic>
            <p:nvPicPr>
              <p:cNvPr id="259" name="Google Shape;259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1001158" y="692719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0" name="Google Shape;260;p6"/>
              <p:cNvSpPr txBox="1"/>
              <p:nvPr/>
            </p:nvSpPr>
            <p:spPr>
              <a:xfrm>
                <a:off x="10901325" y="7076939"/>
                <a:ext cx="1681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시각화 및 활용</a:t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1" name="Google Shape;261;p6"/>
          <p:cNvGrpSpPr/>
          <p:nvPr/>
        </p:nvGrpSpPr>
        <p:grpSpPr>
          <a:xfrm>
            <a:off x="13705521" y="2465817"/>
            <a:ext cx="3258780" cy="648263"/>
            <a:chOff x="9971721" y="2460792"/>
            <a:chExt cx="3258780" cy="648263"/>
          </a:xfrm>
        </p:grpSpPr>
        <p:grpSp>
          <p:nvGrpSpPr>
            <p:cNvPr id="262" name="Google Shape;262;p6"/>
            <p:cNvGrpSpPr/>
            <p:nvPr/>
          </p:nvGrpSpPr>
          <p:grpSpPr>
            <a:xfrm>
              <a:off x="9971721" y="2460792"/>
              <a:ext cx="1451213" cy="638207"/>
              <a:chOff x="9266871" y="2455867"/>
              <a:chExt cx="1451213" cy="638207"/>
            </a:xfrm>
          </p:grpSpPr>
          <p:pic>
            <p:nvPicPr>
              <p:cNvPr id="263" name="Google Shape;263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66871" y="2455867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4" name="Google Shape;264;p6"/>
              <p:cNvSpPr txBox="1"/>
              <p:nvPr/>
            </p:nvSpPr>
            <p:spPr>
              <a:xfrm>
                <a:off x="9270227" y="2590321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UI 설계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6"/>
            <p:cNvGrpSpPr/>
            <p:nvPr/>
          </p:nvGrpSpPr>
          <p:grpSpPr>
            <a:xfrm>
              <a:off x="11549000" y="2470848"/>
              <a:ext cx="1681500" cy="638207"/>
              <a:chOff x="9109875" y="3340480"/>
              <a:chExt cx="1681500" cy="638207"/>
            </a:xfrm>
          </p:grpSpPr>
          <p:pic>
            <p:nvPicPr>
              <p:cNvPr id="266" name="Google Shape;266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09721" y="3340480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7" name="Google Shape;267;p6"/>
              <p:cNvSpPr txBox="1"/>
              <p:nvPr/>
            </p:nvSpPr>
            <p:spPr>
              <a:xfrm>
                <a:off x="9109875" y="3490231"/>
                <a:ext cx="1681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Frontend 개발</a:t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8" name="Google Shape;268;p6"/>
          <p:cNvGrpSpPr/>
          <p:nvPr/>
        </p:nvGrpSpPr>
        <p:grpSpPr>
          <a:xfrm>
            <a:off x="13705521" y="4545442"/>
            <a:ext cx="1451213" cy="638207"/>
            <a:chOff x="9209721" y="4048630"/>
            <a:chExt cx="1451213" cy="638207"/>
          </a:xfrm>
        </p:grpSpPr>
        <p:pic>
          <p:nvPicPr>
            <p:cNvPr id="269" name="Google Shape;26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09721" y="4048630"/>
              <a:ext cx="1451213" cy="63820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70" name="Google Shape;270;p6"/>
            <p:cNvSpPr txBox="1"/>
            <p:nvPr/>
          </p:nvSpPr>
          <p:spPr>
            <a:xfrm>
              <a:off x="9213077" y="4198383"/>
              <a:ext cx="1444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Backend 개발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1" name="Google Shape;271;p6"/>
          <p:cNvCxnSpPr/>
          <p:nvPr/>
        </p:nvCxnSpPr>
        <p:spPr>
          <a:xfrm>
            <a:off x="7285072" y="2789950"/>
            <a:ext cx="20211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2" name="Google Shape;272;p6"/>
          <p:cNvCxnSpPr/>
          <p:nvPr/>
        </p:nvCxnSpPr>
        <p:spPr>
          <a:xfrm rot="10800000" flipH="1">
            <a:off x="7280272" y="4857645"/>
            <a:ext cx="2025900" cy="6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3" name="Google Shape;273;p6"/>
          <p:cNvCxnSpPr/>
          <p:nvPr/>
        </p:nvCxnSpPr>
        <p:spPr>
          <a:xfrm>
            <a:off x="7280272" y="6939140"/>
            <a:ext cx="20259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4" name="Google Shape;274;p6"/>
          <p:cNvCxnSpPr/>
          <p:nvPr/>
        </p:nvCxnSpPr>
        <p:spPr>
          <a:xfrm>
            <a:off x="7279972" y="9013735"/>
            <a:ext cx="202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5" name="Google Shape;275;p6"/>
          <p:cNvCxnSpPr/>
          <p:nvPr/>
        </p:nvCxnSpPr>
        <p:spPr>
          <a:xfrm>
            <a:off x="7996263" y="2786075"/>
            <a:ext cx="0" cy="10287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6"/>
          <p:cNvCxnSpPr/>
          <p:nvPr/>
        </p:nvCxnSpPr>
        <p:spPr>
          <a:xfrm>
            <a:off x="7996272" y="3806663"/>
            <a:ext cx="13146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7" name="Google Shape;277;p6"/>
          <p:cNvCxnSpPr/>
          <p:nvPr/>
        </p:nvCxnSpPr>
        <p:spPr>
          <a:xfrm>
            <a:off x="7996250" y="6943725"/>
            <a:ext cx="0" cy="19194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6"/>
          <p:cNvCxnSpPr/>
          <p:nvPr/>
        </p:nvCxnSpPr>
        <p:spPr>
          <a:xfrm>
            <a:off x="7991572" y="8858925"/>
            <a:ext cx="13146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9" name="Google Shape;279;p6"/>
          <p:cNvCxnSpPr/>
          <p:nvPr/>
        </p:nvCxnSpPr>
        <p:spPr>
          <a:xfrm>
            <a:off x="11858550" y="7091375"/>
            <a:ext cx="0" cy="1947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6"/>
          <p:cNvCxnSpPr/>
          <p:nvPr/>
        </p:nvCxnSpPr>
        <p:spPr>
          <a:xfrm>
            <a:off x="11863400" y="7091375"/>
            <a:ext cx="16815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1" name="Google Shape;281;p6"/>
          <p:cNvCxnSpPr/>
          <p:nvPr/>
        </p:nvCxnSpPr>
        <p:spPr>
          <a:xfrm>
            <a:off x="12906375" y="2909375"/>
            <a:ext cx="0" cy="9096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6"/>
          <p:cNvCxnSpPr/>
          <p:nvPr/>
        </p:nvCxnSpPr>
        <p:spPr>
          <a:xfrm>
            <a:off x="12615875" y="6794075"/>
            <a:ext cx="929100" cy="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83" name="Google Shape;283;p6"/>
          <p:cNvCxnSpPr/>
          <p:nvPr/>
        </p:nvCxnSpPr>
        <p:spPr>
          <a:xfrm>
            <a:off x="12906800" y="2909375"/>
            <a:ext cx="6381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4" name="Google Shape;284;p6"/>
          <p:cNvCxnSpPr/>
          <p:nvPr/>
        </p:nvCxnSpPr>
        <p:spPr>
          <a:xfrm rot="10800000" flipH="1">
            <a:off x="13294700" y="8561475"/>
            <a:ext cx="250200" cy="15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85" name="Google Shape;285;p6"/>
          <p:cNvCxnSpPr/>
          <p:nvPr/>
        </p:nvCxnSpPr>
        <p:spPr>
          <a:xfrm>
            <a:off x="12196775" y="8920625"/>
            <a:ext cx="1348200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86" name="Google Shape;286;p6"/>
          <p:cNvCxnSpPr/>
          <p:nvPr/>
        </p:nvCxnSpPr>
        <p:spPr>
          <a:xfrm>
            <a:off x="12942200" y="8682190"/>
            <a:ext cx="602700" cy="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87" name="Google Shape;287;p6"/>
          <p:cNvCxnSpPr/>
          <p:nvPr/>
        </p:nvCxnSpPr>
        <p:spPr>
          <a:xfrm>
            <a:off x="12623000" y="8801405"/>
            <a:ext cx="921900" cy="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88" name="Google Shape;288;p6"/>
          <p:cNvCxnSpPr>
            <a:endCxn id="289" idx="3"/>
          </p:cNvCxnSpPr>
          <p:nvPr/>
        </p:nvCxnSpPr>
        <p:spPr>
          <a:xfrm rot="10800000">
            <a:off x="3580600" y="5961500"/>
            <a:ext cx="25128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6"/>
          <p:cNvSpPr/>
          <p:nvPr/>
        </p:nvSpPr>
        <p:spPr>
          <a:xfrm>
            <a:off x="961900" y="5316950"/>
            <a:ext cx="2618700" cy="128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6"/>
          <p:cNvSpPr txBox="1"/>
          <p:nvPr/>
        </p:nvSpPr>
        <p:spPr>
          <a:xfrm>
            <a:off x="935800" y="5746100"/>
            <a:ext cx="2618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취업해버리조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" name="Google Shape;291;p6"/>
          <p:cNvCxnSpPr/>
          <p:nvPr/>
        </p:nvCxnSpPr>
        <p:spPr>
          <a:xfrm>
            <a:off x="15458150" y="2113400"/>
            <a:ext cx="49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2" name="Google Shape;292;p6"/>
          <p:cNvSpPr txBox="1"/>
          <p:nvPr/>
        </p:nvSpPr>
        <p:spPr>
          <a:xfrm>
            <a:off x="14520850" y="1913300"/>
            <a:ext cx="119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66666"/>
                </a:solidFill>
              </a:rPr>
              <a:t>주 업무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15986450" y="1913300"/>
            <a:ext cx="119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66666"/>
                </a:solidFill>
              </a:rPr>
              <a:t>보조 업무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294" name="Google Shape;294;p6"/>
          <p:cNvCxnSpPr/>
          <p:nvPr/>
        </p:nvCxnSpPr>
        <p:spPr>
          <a:xfrm>
            <a:off x="14024650" y="2113400"/>
            <a:ext cx="49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6427942" y="4581762"/>
            <a:ext cx="1567807" cy="1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0252096" y="7664028"/>
            <a:ext cx="1567807" cy="1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3985144" y="4581762"/>
            <a:ext cx="1567807" cy="1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09524" y="5985671"/>
            <a:ext cx="18704762" cy="2684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5"/>
          <p:cNvGrpSpPr/>
          <p:nvPr/>
        </p:nvGrpSpPr>
        <p:grpSpPr>
          <a:xfrm>
            <a:off x="4574993" y="3410908"/>
            <a:ext cx="5349447" cy="5349447"/>
            <a:chOff x="4574993" y="3410908"/>
            <a:chExt cx="5349447" cy="5349447"/>
          </a:xfrm>
        </p:grpSpPr>
        <p:pic>
          <p:nvPicPr>
            <p:cNvPr id="304" name="Google Shape;304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74993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912355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" name="Google Shape;306;p5"/>
          <p:cNvGrpSpPr/>
          <p:nvPr/>
        </p:nvGrpSpPr>
        <p:grpSpPr>
          <a:xfrm>
            <a:off x="8361274" y="3410908"/>
            <a:ext cx="5349447" cy="5349447"/>
            <a:chOff x="8361274" y="3410908"/>
            <a:chExt cx="5349447" cy="5349447"/>
          </a:xfrm>
        </p:grpSpPr>
        <p:pic>
          <p:nvPicPr>
            <p:cNvPr id="307" name="Google Shape;307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61274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698636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5"/>
          <p:cNvGrpSpPr/>
          <p:nvPr/>
        </p:nvGrpSpPr>
        <p:grpSpPr>
          <a:xfrm>
            <a:off x="12147556" y="3410908"/>
            <a:ext cx="5349447" cy="5349447"/>
            <a:chOff x="12147556" y="3410908"/>
            <a:chExt cx="5349447" cy="5349447"/>
          </a:xfrm>
        </p:grpSpPr>
        <p:pic>
          <p:nvPicPr>
            <p:cNvPr id="310" name="Google Shape;310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147556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3484918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5"/>
          <p:cNvGrpSpPr/>
          <p:nvPr/>
        </p:nvGrpSpPr>
        <p:grpSpPr>
          <a:xfrm>
            <a:off x="5585224" y="4421139"/>
            <a:ext cx="3328984" cy="3328984"/>
            <a:chOff x="5585224" y="4421139"/>
            <a:chExt cx="3328984" cy="3328984"/>
          </a:xfrm>
        </p:grpSpPr>
        <p:pic>
          <p:nvPicPr>
            <p:cNvPr id="313" name="Google Shape;313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85224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417470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5"/>
          <p:cNvGrpSpPr/>
          <p:nvPr/>
        </p:nvGrpSpPr>
        <p:grpSpPr>
          <a:xfrm>
            <a:off x="9371506" y="4421139"/>
            <a:ext cx="3328984" cy="3328984"/>
            <a:chOff x="9371506" y="4421139"/>
            <a:chExt cx="3328984" cy="3328984"/>
          </a:xfrm>
        </p:grpSpPr>
        <p:pic>
          <p:nvPicPr>
            <p:cNvPr id="316" name="Google Shape;316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371506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03752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5"/>
          <p:cNvGrpSpPr/>
          <p:nvPr/>
        </p:nvGrpSpPr>
        <p:grpSpPr>
          <a:xfrm>
            <a:off x="13157787" y="4421139"/>
            <a:ext cx="3328984" cy="3328984"/>
            <a:chOff x="13157787" y="4421139"/>
            <a:chExt cx="3328984" cy="3328984"/>
          </a:xfrm>
        </p:grpSpPr>
        <p:pic>
          <p:nvPicPr>
            <p:cNvPr id="319" name="Google Shape;319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3157787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3990033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1" name="Google Shape;32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679532" y="7664028"/>
            <a:ext cx="1567807" cy="106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5"/>
          <p:cNvGrpSpPr/>
          <p:nvPr/>
        </p:nvGrpSpPr>
        <p:grpSpPr>
          <a:xfrm>
            <a:off x="788712" y="3410908"/>
            <a:ext cx="5349447" cy="5349447"/>
            <a:chOff x="788712" y="3410908"/>
            <a:chExt cx="5349447" cy="5349447"/>
          </a:xfrm>
        </p:grpSpPr>
        <p:pic>
          <p:nvPicPr>
            <p:cNvPr id="323" name="Google Shape;323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8712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126073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5"/>
          <p:cNvGrpSpPr/>
          <p:nvPr/>
        </p:nvGrpSpPr>
        <p:grpSpPr>
          <a:xfrm>
            <a:off x="1798943" y="4421139"/>
            <a:ext cx="3328984" cy="3328984"/>
            <a:chOff x="1798943" y="4421139"/>
            <a:chExt cx="3328984" cy="3328984"/>
          </a:xfrm>
        </p:grpSpPr>
        <p:pic>
          <p:nvPicPr>
            <p:cNvPr id="326" name="Google Shape;326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798943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631189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5"/>
          <p:cNvSpPr txBox="1"/>
          <p:nvPr/>
        </p:nvSpPr>
        <p:spPr>
          <a:xfrm>
            <a:off x="8790212" y="8743554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UI/UX 설계 및 디자인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Frontend 개발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Backend 개발</a:t>
            </a:r>
            <a:endParaRPr sz="1800"/>
          </a:p>
        </p:txBody>
      </p:sp>
      <p:sp>
        <p:nvSpPr>
          <p:cNvPr id="329" name="Google Shape;329;p5"/>
          <p:cNvSpPr txBox="1"/>
          <p:nvPr/>
        </p:nvSpPr>
        <p:spPr>
          <a:xfrm>
            <a:off x="961905" y="865365"/>
            <a:ext cx="5890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"/>
          <p:cNvSpPr txBox="1"/>
          <p:nvPr/>
        </p:nvSpPr>
        <p:spPr>
          <a:xfrm>
            <a:off x="2908731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기획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"/>
          <p:cNvSpPr txBox="1"/>
          <p:nvPr/>
        </p:nvSpPr>
        <p:spPr>
          <a:xfrm>
            <a:off x="6695013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분석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"/>
          <p:cNvSpPr txBox="1"/>
          <p:nvPr/>
        </p:nvSpPr>
        <p:spPr>
          <a:xfrm>
            <a:off x="10481294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개발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"/>
          <p:cNvSpPr txBox="1"/>
          <p:nvPr/>
        </p:nvSpPr>
        <p:spPr>
          <a:xfrm>
            <a:off x="14267576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결과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절차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"/>
          <p:cNvSpPr txBox="1"/>
          <p:nvPr/>
        </p:nvSpPr>
        <p:spPr>
          <a:xfrm>
            <a:off x="1217634" y="8743554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주제 선정 및 역할 분담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일정 계획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요구사항 정의</a:t>
            </a:r>
            <a:endParaRPr sz="1800"/>
          </a:p>
        </p:txBody>
      </p:sp>
      <p:sp>
        <p:nvSpPr>
          <p:cNvPr id="336" name="Google Shape;336;p5"/>
          <p:cNvSpPr txBox="1"/>
          <p:nvPr/>
        </p:nvSpPr>
        <p:spPr>
          <a:xfrm>
            <a:off x="4966053" y="2816116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 수집 및 준비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 분석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시각화 및 활용</a:t>
            </a:r>
            <a:endParaRPr sz="1800"/>
          </a:p>
        </p:txBody>
      </p:sp>
      <p:sp>
        <p:nvSpPr>
          <p:cNvPr id="337" name="Google Shape;337;p5"/>
          <p:cNvSpPr txBox="1"/>
          <p:nvPr/>
        </p:nvSpPr>
        <p:spPr>
          <a:xfrm>
            <a:off x="12523248" y="3093016"/>
            <a:ext cx="449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테스트 및 수정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보고서 작성</a:t>
            </a:r>
            <a:endParaRPr sz="1800"/>
          </a:p>
        </p:txBody>
      </p:sp>
      <p:sp>
        <p:nvSpPr>
          <p:cNvPr id="338" name="Google Shape;338;p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절차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7"/>
          <p:cNvGrpSpPr/>
          <p:nvPr/>
        </p:nvGrpSpPr>
        <p:grpSpPr>
          <a:xfrm>
            <a:off x="8175996" y="6966126"/>
            <a:ext cx="11995168" cy="2640247"/>
            <a:chOff x="8175996" y="6966126"/>
            <a:chExt cx="11995168" cy="2640247"/>
          </a:xfrm>
        </p:grpSpPr>
        <p:pic>
          <p:nvPicPr>
            <p:cNvPr id="344" name="Google Shape;344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75996" y="6966126"/>
              <a:ext cx="11995168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7"/>
          <p:cNvGrpSpPr/>
          <p:nvPr/>
        </p:nvGrpSpPr>
        <p:grpSpPr>
          <a:xfrm>
            <a:off x="8175996" y="2823418"/>
            <a:ext cx="11995168" cy="2640247"/>
            <a:chOff x="8175996" y="2823418"/>
            <a:chExt cx="11995168" cy="2640247"/>
          </a:xfrm>
        </p:grpSpPr>
        <p:pic>
          <p:nvPicPr>
            <p:cNvPr id="347" name="Google Shape;347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75996" y="2823418"/>
              <a:ext cx="11995168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7"/>
          <p:cNvGrpSpPr/>
          <p:nvPr/>
        </p:nvGrpSpPr>
        <p:grpSpPr>
          <a:xfrm>
            <a:off x="-2203613" y="6966126"/>
            <a:ext cx="12056319" cy="2640247"/>
            <a:chOff x="-2203613" y="6966126"/>
            <a:chExt cx="12056319" cy="2640247"/>
          </a:xfrm>
        </p:grpSpPr>
        <p:pic>
          <p:nvPicPr>
            <p:cNvPr id="350" name="Google Shape;350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03613" y="6966126"/>
              <a:ext cx="12056319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7"/>
          <p:cNvGrpSpPr/>
          <p:nvPr/>
        </p:nvGrpSpPr>
        <p:grpSpPr>
          <a:xfrm>
            <a:off x="-2203613" y="2823418"/>
            <a:ext cx="12056319" cy="2640247"/>
            <a:chOff x="-2203613" y="2823418"/>
            <a:chExt cx="12056319" cy="2640247"/>
          </a:xfrm>
        </p:grpSpPr>
        <p:pic>
          <p:nvPicPr>
            <p:cNvPr id="353" name="Google Shape;353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03613" y="2823418"/>
              <a:ext cx="12056319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1905" y="3267203"/>
              <a:ext cx="6028160" cy="1320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7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7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1516" y="2594397"/>
            <a:ext cx="6846539" cy="6846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7"/>
          <p:cNvGrpSpPr/>
          <p:nvPr/>
        </p:nvGrpSpPr>
        <p:grpSpPr>
          <a:xfrm>
            <a:off x="4038666" y="1401036"/>
            <a:ext cx="10172238" cy="10172238"/>
            <a:chOff x="4038666" y="1401036"/>
            <a:chExt cx="10172238" cy="10172238"/>
          </a:xfrm>
        </p:grpSpPr>
        <p:pic>
          <p:nvPicPr>
            <p:cNvPr id="359" name="Google Shape;359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038666" y="1401036"/>
              <a:ext cx="10172238" cy="10172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81726" y="3474607"/>
              <a:ext cx="5086119" cy="50861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" name="Google Shape;361;p7"/>
          <p:cNvGrpSpPr/>
          <p:nvPr/>
        </p:nvGrpSpPr>
        <p:grpSpPr>
          <a:xfrm>
            <a:off x="5964635" y="2726343"/>
            <a:ext cx="6320300" cy="6320300"/>
            <a:chOff x="5964635" y="2726343"/>
            <a:chExt cx="6320300" cy="6320300"/>
          </a:xfrm>
        </p:grpSpPr>
        <p:pic>
          <p:nvPicPr>
            <p:cNvPr id="362" name="Google Shape;362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p7"/>
          <p:cNvGrpSpPr/>
          <p:nvPr/>
        </p:nvGrpSpPr>
        <p:grpSpPr>
          <a:xfrm>
            <a:off x="10266767" y="1905868"/>
            <a:ext cx="4115530" cy="4115530"/>
            <a:chOff x="10266767" y="1905868"/>
            <a:chExt cx="4115530" cy="4115530"/>
          </a:xfrm>
        </p:grpSpPr>
        <p:pic>
          <p:nvPicPr>
            <p:cNvPr id="365" name="Google Shape;365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66767" y="1905868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295650" y="2934750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7"/>
          <p:cNvGrpSpPr/>
          <p:nvPr/>
        </p:nvGrpSpPr>
        <p:grpSpPr>
          <a:xfrm>
            <a:off x="3903417" y="1905868"/>
            <a:ext cx="4115530" cy="4115530"/>
            <a:chOff x="3903417" y="1905868"/>
            <a:chExt cx="4115530" cy="4115530"/>
          </a:xfrm>
        </p:grpSpPr>
        <p:pic>
          <p:nvPicPr>
            <p:cNvPr id="368" name="Google Shape;368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903417" y="1905868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32299" y="2934750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" name="Google Shape;370;p7"/>
          <p:cNvGrpSpPr/>
          <p:nvPr/>
        </p:nvGrpSpPr>
        <p:grpSpPr>
          <a:xfrm>
            <a:off x="10266767" y="5994363"/>
            <a:ext cx="4115530" cy="4115530"/>
            <a:chOff x="10266767" y="5994363"/>
            <a:chExt cx="4115530" cy="4115530"/>
          </a:xfrm>
        </p:grpSpPr>
        <p:pic>
          <p:nvPicPr>
            <p:cNvPr id="371" name="Google Shape;371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66767" y="5994363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295650" y="7023245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" name="Google Shape;373;p7"/>
          <p:cNvGrpSpPr/>
          <p:nvPr/>
        </p:nvGrpSpPr>
        <p:grpSpPr>
          <a:xfrm>
            <a:off x="3903417" y="5994363"/>
            <a:ext cx="4115530" cy="4115530"/>
            <a:chOff x="3903417" y="5994363"/>
            <a:chExt cx="4115530" cy="4115530"/>
          </a:xfrm>
        </p:grpSpPr>
        <p:pic>
          <p:nvPicPr>
            <p:cNvPr id="374" name="Google Shape;374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903417" y="5994363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32299" y="7023245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7"/>
          <p:cNvSpPr txBox="1"/>
          <p:nvPr/>
        </p:nvSpPr>
        <p:spPr>
          <a:xfrm>
            <a:off x="1114300" y="3548150"/>
            <a:ext cx="39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Google Drive, Notion, Office 등을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사용하여 일정 관리, 요구사항 정의, 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결과물 산출 등 자료 공유 및 관리</a:t>
            </a:r>
            <a:endParaRPr sz="1600"/>
          </a:p>
        </p:txBody>
      </p:sp>
      <p:sp>
        <p:nvSpPr>
          <p:cNvPr id="377" name="Google Shape;377;p7"/>
          <p:cNvSpPr txBox="1"/>
          <p:nvPr/>
        </p:nvSpPr>
        <p:spPr>
          <a:xfrm>
            <a:off x="1114300" y="7636650"/>
            <a:ext cx="39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카카오 오븐을 사용하여 UI 설계 HTML·CSS·Javascript를 사용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Chart.js를 사용하여 데이터 시각화</a:t>
            </a:r>
            <a:endParaRPr sz="1600"/>
          </a:p>
        </p:txBody>
      </p:sp>
      <p:sp>
        <p:nvSpPr>
          <p:cNvPr id="378" name="Google Shape;378;p7"/>
          <p:cNvSpPr txBox="1"/>
          <p:nvPr/>
        </p:nvSpPr>
        <p:spPr>
          <a:xfrm>
            <a:off x="13278475" y="3548138"/>
            <a:ext cx="39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Python(pandas, numpy, matplotlib,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Folium 등)을 사용하여 데이터 핸들링,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기술통계량, 데이터 시각화, 상관분석 </a:t>
            </a:r>
            <a:endParaRPr sz="1600"/>
          </a:p>
        </p:txBody>
      </p:sp>
      <p:sp>
        <p:nvSpPr>
          <p:cNvPr id="379" name="Google Shape;379;p7"/>
          <p:cNvSpPr txBox="1"/>
          <p:nvPr/>
        </p:nvSpPr>
        <p:spPr>
          <a:xfrm>
            <a:off x="13220375" y="7882800"/>
            <a:ext cx="393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Spark를 사용하여 Backend 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7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7"/>
          <p:cNvGrpSpPr/>
          <p:nvPr/>
        </p:nvGrpSpPr>
        <p:grpSpPr>
          <a:xfrm>
            <a:off x="11651339" y="3298363"/>
            <a:ext cx="1346400" cy="1330564"/>
            <a:chOff x="11651339" y="3246863"/>
            <a:chExt cx="1346400" cy="1330564"/>
          </a:xfrm>
        </p:grpSpPr>
        <p:sp>
          <p:nvSpPr>
            <p:cNvPr id="382" name="Google Shape;382;p7"/>
            <p:cNvSpPr txBox="1"/>
            <p:nvPr/>
          </p:nvSpPr>
          <p:spPr>
            <a:xfrm>
              <a:off x="11651339" y="4208127"/>
              <a:ext cx="1346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데이터분석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3" name="Google Shape;383;p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843914" y="3246863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7"/>
          <p:cNvGrpSpPr/>
          <p:nvPr/>
        </p:nvGrpSpPr>
        <p:grpSpPr>
          <a:xfrm>
            <a:off x="5292788" y="3437488"/>
            <a:ext cx="1336800" cy="1330564"/>
            <a:chOff x="5292776" y="3298363"/>
            <a:chExt cx="1336800" cy="1330564"/>
          </a:xfrm>
        </p:grpSpPr>
        <p:sp>
          <p:nvSpPr>
            <p:cNvPr id="385" name="Google Shape;385;p7"/>
            <p:cNvSpPr txBox="1"/>
            <p:nvPr/>
          </p:nvSpPr>
          <p:spPr>
            <a:xfrm>
              <a:off x="5292775" y="4259627"/>
              <a:ext cx="133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기획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6" name="Google Shape;386;p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04350" y="3298363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7" name="Google Shape;387;p7"/>
          <p:cNvGrpSpPr/>
          <p:nvPr/>
        </p:nvGrpSpPr>
        <p:grpSpPr>
          <a:xfrm>
            <a:off x="5292791" y="7386850"/>
            <a:ext cx="1336800" cy="1330563"/>
            <a:chOff x="5480579" y="7327888"/>
            <a:chExt cx="1336800" cy="1330563"/>
          </a:xfrm>
        </p:grpSpPr>
        <p:sp>
          <p:nvSpPr>
            <p:cNvPr id="388" name="Google Shape;388;p7"/>
            <p:cNvSpPr txBox="1"/>
            <p:nvPr/>
          </p:nvSpPr>
          <p:spPr>
            <a:xfrm>
              <a:off x="5480579" y="8289150"/>
              <a:ext cx="133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Frontend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9" name="Google Shape;389;p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668353" y="7327888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" name="Google Shape;390;p7"/>
          <p:cNvGrpSpPr/>
          <p:nvPr/>
        </p:nvGrpSpPr>
        <p:grpSpPr>
          <a:xfrm>
            <a:off x="11755757" y="7386863"/>
            <a:ext cx="1137600" cy="1330546"/>
            <a:chOff x="11755732" y="7327900"/>
            <a:chExt cx="1137600" cy="1330546"/>
          </a:xfrm>
        </p:grpSpPr>
        <p:sp>
          <p:nvSpPr>
            <p:cNvPr id="391" name="Google Shape;391;p7"/>
            <p:cNvSpPr txBox="1"/>
            <p:nvPr/>
          </p:nvSpPr>
          <p:spPr>
            <a:xfrm>
              <a:off x="11755732" y="8289146"/>
              <a:ext cx="113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Backend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2" name="Google Shape;392;p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1843906" y="7327900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7"/>
          <p:cNvGrpSpPr/>
          <p:nvPr/>
        </p:nvGrpSpPr>
        <p:grpSpPr>
          <a:xfrm>
            <a:off x="7648337" y="5051863"/>
            <a:ext cx="2952900" cy="1931595"/>
            <a:chOff x="7648337" y="4823200"/>
            <a:chExt cx="2952900" cy="1931595"/>
          </a:xfrm>
        </p:grpSpPr>
        <p:sp>
          <p:nvSpPr>
            <p:cNvPr id="394" name="Google Shape;394;p7"/>
            <p:cNvSpPr txBox="1"/>
            <p:nvPr/>
          </p:nvSpPr>
          <p:spPr>
            <a:xfrm>
              <a:off x="7648337" y="6262195"/>
              <a:ext cx="2952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rgbClr val="2285F6"/>
                  </a:solidFill>
                </a:rPr>
                <a:t>PROJECT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5" name="Google Shape;395;p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423350" y="4823200"/>
              <a:ext cx="1439000" cy="143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f45852b9e_0_5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g10f45852b9e_0_5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 - 기획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10f45852b9e_0_5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10f45852b9e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00" y="2487275"/>
            <a:ext cx="5176223" cy="34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0f45852b9e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274" y="6358476"/>
            <a:ext cx="5176223" cy="3439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0f45852b9e_0_55"/>
          <p:cNvSpPr txBox="1"/>
          <p:nvPr/>
        </p:nvSpPr>
        <p:spPr>
          <a:xfrm>
            <a:off x="1033698" y="5981275"/>
            <a:ext cx="517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&lt;주제 선정 및 역할 분담&gt;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10f45852b9e_0_55"/>
          <p:cNvSpPr txBox="1"/>
          <p:nvPr/>
        </p:nvSpPr>
        <p:spPr>
          <a:xfrm>
            <a:off x="961898" y="9852450"/>
            <a:ext cx="517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&lt;요구사항 정의&gt;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0f45852b9e_0_55"/>
          <p:cNvSpPr txBox="1"/>
          <p:nvPr/>
        </p:nvSpPr>
        <p:spPr>
          <a:xfrm>
            <a:off x="6567675" y="8549275"/>
            <a:ext cx="1058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&lt;일정 계획&gt;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10f45852b9e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530" y="2540840"/>
            <a:ext cx="10635494" cy="600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f45852b9e_0_389"/>
          <p:cNvSpPr/>
          <p:nvPr/>
        </p:nvSpPr>
        <p:spPr>
          <a:xfrm>
            <a:off x="5380850" y="6083725"/>
            <a:ext cx="1504200" cy="20208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0f45852b9e_0_389"/>
          <p:cNvSpPr/>
          <p:nvPr/>
        </p:nvSpPr>
        <p:spPr>
          <a:xfrm>
            <a:off x="5380850" y="2565025"/>
            <a:ext cx="1504200" cy="35187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10f45852b9e_0_389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0f45852b9e_0_389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 - 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0f45852b9e_0_389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g10f45852b9e_0_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698" y="2487275"/>
            <a:ext cx="5539976" cy="5617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0f45852b9e_0_389"/>
          <p:cNvSpPr txBox="1"/>
          <p:nvPr/>
        </p:nvSpPr>
        <p:spPr>
          <a:xfrm>
            <a:off x="1033700" y="8104525"/>
            <a:ext cx="5540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&lt;부산광역시 구군별 데이터&gt;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g10f45852b9e_0_389"/>
          <p:cNvSpPr txBox="1"/>
          <p:nvPr/>
        </p:nvSpPr>
        <p:spPr>
          <a:xfrm>
            <a:off x="6885050" y="4047325"/>
            <a:ext cx="126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</a:rPr>
              <a:t>기존</a:t>
            </a:r>
            <a:r>
              <a:rPr lang="en-US" sz="1500" b="1" dirty="0">
                <a:solidFill>
                  <a:schemeClr val="dk1"/>
                </a:solidFill>
              </a:rPr>
              <a:t> 21개</a:t>
            </a:r>
            <a:endParaRPr sz="15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dk1"/>
                </a:solidFill>
              </a:rPr>
              <a:t>데이터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10f45852b9e_0_389"/>
          <p:cNvSpPr txBox="1"/>
          <p:nvPr/>
        </p:nvSpPr>
        <p:spPr>
          <a:xfrm>
            <a:off x="6885050" y="6817075"/>
            <a:ext cx="126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새로운 13개</a:t>
            </a:r>
            <a:endParaRPr sz="15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데이터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0f45852b9e_0_389"/>
          <p:cNvSpPr/>
          <p:nvPr/>
        </p:nvSpPr>
        <p:spPr>
          <a:xfrm>
            <a:off x="8061350" y="4821150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g10f45852b9e_0_389"/>
          <p:cNvPicPr preferRelativeResize="0"/>
          <p:nvPr/>
        </p:nvPicPr>
        <p:blipFill rotWithShape="1">
          <a:blip r:embed="rId4">
            <a:alphaModFix/>
          </a:blip>
          <a:srcRect l="27097" t="12749" r="25144" b="14016"/>
          <a:stretch/>
        </p:blipFill>
        <p:spPr>
          <a:xfrm>
            <a:off x="9418150" y="2430400"/>
            <a:ext cx="2891400" cy="25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0f45852b9e_0_389"/>
          <p:cNvPicPr preferRelativeResize="0"/>
          <p:nvPr/>
        </p:nvPicPr>
        <p:blipFill rotWithShape="1">
          <a:blip r:embed="rId5">
            <a:alphaModFix/>
          </a:blip>
          <a:srcRect l="4645" t="9658" r="7704" b="3799"/>
          <a:stretch/>
        </p:blipFill>
        <p:spPr>
          <a:xfrm>
            <a:off x="12466350" y="2430400"/>
            <a:ext cx="4490950" cy="25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0f45852b9e_0_389"/>
          <p:cNvPicPr preferRelativeResize="0"/>
          <p:nvPr/>
        </p:nvPicPr>
        <p:blipFill rotWithShape="1">
          <a:blip r:embed="rId6">
            <a:alphaModFix/>
          </a:blip>
          <a:srcRect l="2231" t="7407" r="11931"/>
          <a:stretch/>
        </p:blipFill>
        <p:spPr>
          <a:xfrm>
            <a:off x="9418150" y="5519375"/>
            <a:ext cx="2891400" cy="2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0f45852b9e_0_389"/>
          <p:cNvSpPr txBox="1"/>
          <p:nvPr/>
        </p:nvSpPr>
        <p:spPr>
          <a:xfrm>
            <a:off x="9418150" y="7816150"/>
            <a:ext cx="289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&lt;변수간 상관계수&gt;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10f45852b9e_0_389"/>
          <p:cNvSpPr txBox="1"/>
          <p:nvPr/>
        </p:nvSpPr>
        <p:spPr>
          <a:xfrm>
            <a:off x="9418150" y="4981950"/>
            <a:ext cx="289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&lt;구군별 면적(km²)&gt;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10f45852b9e_0_389"/>
          <p:cNvSpPr txBox="1"/>
          <p:nvPr/>
        </p:nvSpPr>
        <p:spPr>
          <a:xfrm>
            <a:off x="12466350" y="4981950"/>
            <a:ext cx="449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&lt;구군별 범죄발생 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g10f45852b9e_0_389"/>
          <p:cNvSpPr txBox="1"/>
          <p:nvPr/>
        </p:nvSpPr>
        <p:spPr>
          <a:xfrm>
            <a:off x="12466350" y="8139250"/>
            <a:ext cx="449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&lt;강력범죄율 · 가로등 대비 인구 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g10f45852b9e_0_389"/>
          <p:cNvPicPr preferRelativeResize="0"/>
          <p:nvPr/>
        </p:nvPicPr>
        <p:blipFill rotWithShape="1">
          <a:blip r:embed="rId7">
            <a:alphaModFix/>
          </a:blip>
          <a:srcRect l="6682" t="8450" r="7199" b="5230"/>
          <a:stretch/>
        </p:blipFill>
        <p:spPr>
          <a:xfrm>
            <a:off x="12466350" y="5542825"/>
            <a:ext cx="4490950" cy="257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764</Words>
  <Application>Microsoft Office PowerPoint</Application>
  <PresentationFormat>사용자 지정</PresentationFormat>
  <Paragraphs>208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Nam Yeji</cp:lastModifiedBy>
  <cp:revision>10</cp:revision>
  <dcterms:created xsi:type="dcterms:W3CDTF">2022-01-21T09:09:48Z</dcterms:created>
  <dcterms:modified xsi:type="dcterms:W3CDTF">2022-01-26T01:38:40Z</dcterms:modified>
</cp:coreProperties>
</file>